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4"/>
  </p:notesMasterIdLst>
  <p:handoutMasterIdLst>
    <p:handoutMasterId r:id="rId4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294" r:id="rId31"/>
    <p:sldId id="296" r:id="rId32"/>
    <p:sldId id="318" r:id="rId33"/>
    <p:sldId id="319" r:id="rId34"/>
    <p:sldId id="321" r:id="rId35"/>
    <p:sldId id="322" r:id="rId36"/>
    <p:sldId id="323" r:id="rId37"/>
    <p:sldId id="288" r:id="rId38"/>
    <p:sldId id="289" r:id="rId39"/>
    <p:sldId id="320" r:id="rId40"/>
    <p:sldId id="274" r:id="rId41"/>
    <p:sldId id="275" r:id="rId42"/>
    <p:sldId id="329" r:id="rId4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2" d="100"/>
          <a:sy n="72" d="100"/>
        </p:scale>
        <p:origin x="131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pin-gore/Data-Science-Capstone-Project/blob/main/3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pin-gore/Data-Science-Capstone-Project/blob/main/5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pin-gore/Data-Science-Capstone-Project/blob/main/4-eda-sql-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pin-gore/Data-Science-Capstone-Project/blob/main/6-launch-site-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pin-gore/Data-Science-Capstone-Project/blob/main/6-launch-site-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pin-gore/Data-Science-Capstone-Project/blob/main/7-Machine-Learning-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upin-gore/Data-Science-Capstone-Project/blob/main/5-eda-dataviz.ipynb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rupin-gore/Data-Science-Capstone-Project/blob/main/4-eda-sql-sqllite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upin-gore/Data-Science-Capstone-Project/blob/main/3-spacex-Data%20wrangling.ipynb" TargetMode="External"/><Relationship Id="rId5" Type="http://schemas.openxmlformats.org/officeDocument/2006/relationships/hyperlink" Target="https://github.com/rupin-gore/Data-Science-Capstone-Project/blob/main/2-webscraping.ipynb" TargetMode="External"/><Relationship Id="rId10" Type="http://schemas.openxmlformats.org/officeDocument/2006/relationships/hyperlink" Target="https://github.com/rupin-gore/Data-Science-Capstone-Project/blob/main/7-Machine-Learning-Prediction.ipynb" TargetMode="External"/><Relationship Id="rId4" Type="http://schemas.openxmlformats.org/officeDocument/2006/relationships/hyperlink" Target="https://github.com/rupin-gore/Data-Science-Capstone-Project/blob/main/1-data-collection-api.ipynb" TargetMode="External"/><Relationship Id="rId9" Type="http://schemas.openxmlformats.org/officeDocument/2006/relationships/hyperlink" Target="https://github.com/rupin-gore/Data-Science-Capstone-Project/blob/main/6-launch-site-location.ipynb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api.spacexdata.com/v4/rockets/%7brocket_id%7d" TargetMode="External"/><Relationship Id="rId7" Type="http://schemas.openxmlformats.org/officeDocument/2006/relationships/hyperlink" Target="https://github.com/rupin-gore/Data-Science-Capstone-Project/blob/main/1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i.spacexdata.com/v4/cores/%7bcore%5b'core&#8217;%5d%7d" TargetMode="External"/><Relationship Id="rId5" Type="http://schemas.openxmlformats.org/officeDocument/2006/relationships/hyperlink" Target="https://api.spacexdata.com/v4/payloads/%7bpayload_id%7d" TargetMode="External"/><Relationship Id="rId4" Type="http://schemas.openxmlformats.org/officeDocument/2006/relationships/hyperlink" Target="https://api.spacexdata.com/v4/launchpads/%7blaunchpad_id%7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pin-gore/Data-Science-Capstone-Project/blob/main/2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492746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Rupin Gore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April 27, 2025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SpaceX Falcon 9 Launch Analysis and Prediction 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687961" cy="419994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Removed nulls and duplicates 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Merged datasets using pandas 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Encoded categorical variables  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new features (e.g., success label)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https://github.com/rupin-gore/Data-Science-Capstone-Project/blob/main/3-spacex-Data%20wrangling.ipynb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19994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Visualized distributions and relationships: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plots: payload vs. success  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plots: success rate per orbit  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Trend lines over time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https://github.com/rupin-gore/Data-Science-Capstone-Project/blob/main/5-eda-dataviz.ipynb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launches per site  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 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by orbit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https://github.com/rupin-gore/Data-Science-Capstone-Project/blob/main/4-eda-sql-sqllite.ipynb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 Highlights: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for all launch sites  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Colored circles for success/failure  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Proximity to infrastructure (rail, road, coast)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https://github.com/rupin-gore/Data-Science-Capstone-Project/blob/main/6-launch-site-location.ipynb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Features: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for success rate per site  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 for payload mass range  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Dynamic scatter plot for outcome vs. payload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https://github.com/rupin-gore/Data-Science-Capstone-Project/blob/main/6-launch-site-location.ipynb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06649"/>
            <a:ext cx="10687962" cy="45189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 Models Used: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 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  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Random Forest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Development Steps: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 selection  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Train-test split  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 tuning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https://github.com/rupin-gore/Data-Science-Capstone-Project/blob/main/7-Machine-Learning-Prediction.ipynb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B8277-F02D-4789-93C1-C9628A1A5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176" y="1352915"/>
            <a:ext cx="8367269" cy="496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ABA1A5-2E62-4466-9E91-EC6BBE8A8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517" y="1363674"/>
            <a:ext cx="8246966" cy="486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9AFD1-DDCB-46A3-AA26-B5669C621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82" y="1305834"/>
            <a:ext cx="9508436" cy="47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2ACDF-6DFB-49E3-9CD7-D965A61FD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960" y="1433544"/>
            <a:ext cx="9671702" cy="479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5184D-8B12-44ED-B3DB-A826DB0E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383" y="1455879"/>
            <a:ext cx="9419233" cy="467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6C88A0-9A17-40EA-BD5A-7780A8513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588" y="1332623"/>
            <a:ext cx="8166823" cy="489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0255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8B3DCB-7E56-47C3-A8A5-2A6426B7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02" y="1398364"/>
            <a:ext cx="8598195" cy="482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36791-28DD-427E-9C70-7A9A46BA5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524" y="1448246"/>
            <a:ext cx="9364951" cy="475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5793C-1748-4C1F-B3FA-DCA9C162E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1" y="1928790"/>
            <a:ext cx="11139377" cy="394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49F132-27BE-4C8F-98A6-298FC03B9D7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047442" y="1517281"/>
            <a:ext cx="10097115" cy="4508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31DFE3-4F1E-4C83-B076-DEBF1FECA08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138144" y="1517281"/>
            <a:ext cx="9915711" cy="442729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45063"/>
            <a:ext cx="10326708" cy="438051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explores historical SpaceX Falcon 9 launches to analyze success factors and build predictive models.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data from public APIs and web scraping, we conducted data wrangling, exploratory analysis, and built classification models to predict mission outcomes.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outputs include: 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maps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Dashboards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High-accuracy ML models for launch success prediction.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AAE9D1-8C58-494E-985B-EA29450B2E9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228521" y="1433856"/>
            <a:ext cx="9734957" cy="48854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Nearest Coastline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D53266-103C-492F-9232-5EFA55D7CBF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52019" y="1591708"/>
            <a:ext cx="10687962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34B50A-B395-4997-9E3F-AACEDFA66CF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820208" y="1825625"/>
            <a:ext cx="10551583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FA43E-3D6C-4C1B-9E49-66BFFB145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451" y="1567013"/>
            <a:ext cx="7021098" cy="454087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AA09A4-5E99-47B6-BCDE-7B44C0DB8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861" y="1541289"/>
            <a:ext cx="5088995" cy="448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13547"/>
            <a:ext cx="10687961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 Launch Site Impact: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and CCAFS SLC 40 had higher launch volumes and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Payload Considerations: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Mid-range payloads (3000–6000 kg) had the highest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3. Orbit Type and Mission Evolution: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SpaceX diversified mission types over time.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Initial missions were LEO-focused; later missions include GTO, SSO, polar orbits.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4. Visual Analytics: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maps enabled spatial insights into launch success and proximity factors.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5. Machine Learning: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Random Forest achieved the best classification accuracy (~89%).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6. Business Insight: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Data-driven analysis can improve planning for future missions, site allocation, and payload logistics.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411689"/>
            <a:ext cx="10687961" cy="461388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Links to each notebook: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https://github.com/rupin-gore/Data-Science-Capstone-Project/blob/main/1-data-collection-api.ipynb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https://github.com/rupin-gore/Data-Science-Capstone-Project/blob/main/2-webscraping.ipynb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https://github.com/rupin-gore/Data-Science-Capstone-Project/blob/main/3-spacex-Data%20wrangling.ipynb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https://github.com/rupin-gore/Data-Science-Capstone-Project/blob/main/4-eda-sql-sqllite.ipynb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https://github.com/rupin-gore/Data-Science-Capstone-Project/blob/main/5-eda-dataviz.ipynb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9"/>
              </a:rPr>
              <a:t>https://github.com/rupin-gore/Data-Science-Capstone-Project/blob/main/6-launch-site-location.ipynb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0"/>
              </a:rPr>
              <a:t>https://github.com/rupin-gore/Data-Science-Capstone-Project/blob/main/7-Machine-Learning-Prediction.ipynb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658212"/>
            <a:ext cx="10378648" cy="4200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Background: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SpaceX is a private aerospace company conducting regular orbital launches.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Understanding what affects the success of Falcon 9 launches has business and engineering value.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 Statement: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Can we predict the success of a SpaceX launch based on payload, site, orbit, and other features?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REST API + Web Scraping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Removing null values and data amputation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SQLite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Find best Hyperparameter for SVM, Classification Trees and Logistic Regression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Collected launch data using SpaceX REST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Supplemented with launch pad proximity data via 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Flowcharts represent API endpoint calls and HTML element parsing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 API calls: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https://api.spacexdata.com/v4/rockets/{rocket_id}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https://api.spacexdata.com/v4/launchpads/{launchpad_id}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https://api.spacexdata.com/v4/payloads/{payload_id}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https://api.spacexdata.com/v4/cores/{core['core’]}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https://github.com/rupin-gore/Data-Science-Capstone-Project/blob/main/1-data-collection-api.ipynb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E4C2A4-4CCE-4193-85DE-09AB30BE3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6980" y="1800225"/>
            <a:ext cx="5587564" cy="42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420687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Scraped Wikipedia for launch pad locations &amp; proximity info 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Extracted coordinates and infrastructure features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Notebook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https://github.com/rupin-gore/Data-Science-Capstone-Project/blob/main/2-webscraping.ipynb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1371</TotalTime>
  <Words>1026</Words>
  <Application>Microsoft Office PowerPoint</Application>
  <PresentationFormat>Widescreen</PresentationFormat>
  <Paragraphs>177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Abadi</vt:lpstr>
      <vt:lpstr>Arial</vt:lpstr>
      <vt:lpstr>Calibri</vt:lpstr>
      <vt:lpstr>Calibri Light</vt:lpstr>
      <vt:lpstr>IBM Plex Mono SemiBold</vt:lpstr>
      <vt:lpstr>IBM Plex Mono Text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Rupin Gore</cp:lastModifiedBy>
  <cp:revision>211</cp:revision>
  <dcterms:created xsi:type="dcterms:W3CDTF">2021-04-29T18:58:34Z</dcterms:created>
  <dcterms:modified xsi:type="dcterms:W3CDTF">2025-04-19T17:20:33Z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